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90" y="13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60C6F-46FC-8EDE-30A8-EDA13AE574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DDB79A-117B-181B-0B37-28F49F1F7C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C1BEC-5E31-C94B-7DA4-DA65850AE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E3A0-4481-4092-AF75-50B8D2F72FC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88D5C-A7C7-5D18-F709-5C3F1320C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CC952-8778-8FAB-873B-D1A39550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EF31C-3003-4A49-A61E-6F742DF60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138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DF491-14EA-1413-508D-F64AEBC91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386C4-E693-7066-0F7B-E61773167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D081B-05DE-2C75-7FA6-A41FB9530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E3A0-4481-4092-AF75-50B8D2F72FC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EC50D-8E76-36C2-0F63-9C0275161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80210-0923-3589-C70E-836C8E84F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EF31C-3003-4A49-A61E-6F742DF60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487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E9256-A916-E473-6AED-07496AAA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0D54F-73A5-4040-5471-C69224B75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45ED2-B847-968C-2522-5546799C7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E3A0-4481-4092-AF75-50B8D2F72FC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8074E-6F6F-9C0D-0A77-2A993106C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CC64E-156D-1EE3-2F4D-5B7F90651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EF31C-3003-4A49-A61E-6F742DF60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19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E8006-ED54-697C-2EAB-882FF2685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902AD-6BE8-A707-AD39-47CF273454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EE1E4E-6ABF-8833-8382-56ED59D7E2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615315-B268-9FA9-5086-A787FEC4E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E3A0-4481-4092-AF75-50B8D2F72FC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C05133-07F0-666D-9F5A-C4EFB04B0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D0A29B-0046-8DDC-0DE0-722C0926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EF31C-3003-4A49-A61E-6F742DF60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17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795C2-3E9D-C8A3-3788-7192F954B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3F5C0C-912D-590A-DA08-5BB627D76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9A9775-7852-5490-05D6-F301C64F2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40094C-766F-EA2C-6697-EED27EA5B3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AB5C42-A3F1-3169-C69A-4812A210A3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27926A-600C-5D93-8AD7-1ABDDF005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E3A0-4481-4092-AF75-50B8D2F72FC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1C8DB1-6563-47C7-A6DD-0BDE675A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F46993-5913-A0A7-9F98-287BB949C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EF31C-3003-4A49-A61E-6F742DF60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26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041FF-2795-FC00-AEF4-05DCF08B5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7239C9-817E-E19C-7C09-EA44956A3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E3A0-4481-4092-AF75-50B8D2F72FC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D10302-FA42-5691-DE20-D21E418A6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EAD762-A182-8C66-1967-838C4E079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EF31C-3003-4A49-A61E-6F742DF60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10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F1DB22-B4BF-0C0E-496E-A6B386F57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E3A0-4481-4092-AF75-50B8D2F72FC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8A512-48B2-99CA-BC49-007419984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5457CD-0250-23DE-B052-888C7E63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EF31C-3003-4A49-A61E-6F742DF60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75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4DBC6-54B6-B15E-323D-18A132B19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F4DFD-D50A-FCB8-09D1-71919F7F7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08516-D01B-BB2C-73FC-5371644FFC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C5896B-E632-47DF-A6E8-72178E678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E3A0-4481-4092-AF75-50B8D2F72FC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BF5860-647C-D866-C310-6BBD26AC9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DA0C9D-6615-7504-F6F9-E34E2E4C1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EF31C-3003-4A49-A61E-6F742DF60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169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D0AE8-42C9-6AAC-451D-9C4E02A08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149423-85E2-9FA0-521E-D70E08A4F4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6F0BC-F934-B75A-5A44-E668597141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6111F-A319-6128-C079-49C85132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E3A0-4481-4092-AF75-50B8D2F72FC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18DC1F-C2C0-08E1-4162-9A66D52D2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ADDF5-5882-6D32-827D-F7C422C5F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EF31C-3003-4A49-A61E-6F742DF60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77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BFD1B-1287-3DE1-FDFA-C9C3CF45C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6414EF-18EA-6986-CFF8-641CF95B1E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7E430-2D5B-9BA4-F76D-36CA643E9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E3A0-4481-4092-AF75-50B8D2F72FC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5D696-6490-B874-A79F-B1DBCF246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84032-D3D4-1BDB-71EA-5BD30CB3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EF31C-3003-4A49-A61E-6F742DF60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37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3C2EAB-C4DE-4BD6-4D3A-0BBEA9E150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6FDBFC-D842-A544-5381-C687F5F83A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A4573-9674-E9B8-A7A3-EE79CFD33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E3A0-4481-4092-AF75-50B8D2F72FC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12EC37-0EEC-9C0D-F4C0-6A35297FF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B14B6-D1BC-566E-34FF-0D70DA00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EF31C-3003-4A49-A61E-6F742DF60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714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CA0956-0502-A75C-0454-5D0789947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DD800F-99C1-F5FB-9200-8EBE4ADCB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118A3-26FF-7109-63D0-300AD423B6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A1E3A0-4481-4092-AF75-50B8D2F72FC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AEA8E-6A4F-468C-24C8-EFC9F8570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9ECCF-5E06-85D2-FA58-C87EE7998E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EF31C-3003-4A49-A61E-6F742DF60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04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F6AA2-5DEB-60A5-CEC8-6925591EEF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 to Neural Networks &amp; Machine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BEDEE-22F1-6FC8-1D9B-1457F3ACAE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Almaz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Turginbekov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MSc in Computer Science and Engineering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Graduate School of Science and Technology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Niigata University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Teacher East-Kazakhstan Technical University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145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126B7-D0E0-9C08-E108-B63C9D907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vs ML vs DL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36B96-0FE1-15DE-89B2-37010ED39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Artificial Intelligence (AI):</a:t>
            </a:r>
            <a:r>
              <a:rPr lang="en-US" dirty="0"/>
              <a:t> The broadest concept. Machines mimicking human logic (even simple if-else bot scripts).</a:t>
            </a:r>
          </a:p>
          <a:p>
            <a:pPr lvl="0"/>
            <a:r>
              <a:rPr lang="en-US" b="1" dirty="0"/>
              <a:t>Machine Learning (ML):</a:t>
            </a:r>
            <a:r>
              <a:rPr lang="en-US" dirty="0"/>
              <a:t> A subset of AI. Statistical algorithms that improve through experience (data).</a:t>
            </a:r>
          </a:p>
          <a:p>
            <a:pPr lvl="0"/>
            <a:r>
              <a:rPr lang="en-US" b="1" dirty="0"/>
              <a:t>Deep Learning (DL):</a:t>
            </a:r>
            <a:r>
              <a:rPr lang="en-US" dirty="0"/>
              <a:t> A subset of ML. Uses multi-layered Artificial Neural Networks inspired by the brain.</a:t>
            </a:r>
          </a:p>
        </p:txBody>
      </p:sp>
    </p:spTree>
    <p:extLst>
      <p:ext uri="{BB962C8B-B14F-4D97-AF65-F5344CB8AC3E}">
        <p14:creationId xmlns:p14="http://schemas.microsoft.com/office/powerpoint/2010/main" val="559485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97F60-E902-8ED1-750A-FF69DDF10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Paradigm Shift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1B604-F3C3-57EE-65E4-41D651DB6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Traditional Programming:</a:t>
            </a:r>
            <a:endParaRPr lang="en-US" dirty="0"/>
          </a:p>
          <a:p>
            <a:pPr lvl="1"/>
            <a:r>
              <a:rPr lang="en-US" dirty="0"/>
              <a:t>Input: Data + Rules</a:t>
            </a:r>
          </a:p>
          <a:p>
            <a:pPr lvl="1"/>
            <a:r>
              <a:rPr lang="en-US" dirty="0"/>
              <a:t>Output: Answers</a:t>
            </a:r>
          </a:p>
          <a:p>
            <a:pPr lvl="0"/>
            <a:r>
              <a:rPr lang="en-US" b="1" dirty="0"/>
              <a:t>Machine Learning:</a:t>
            </a:r>
            <a:endParaRPr lang="en-US" dirty="0"/>
          </a:p>
          <a:p>
            <a:pPr lvl="1"/>
            <a:r>
              <a:rPr lang="en-US" dirty="0"/>
              <a:t>Input: Data + Answers</a:t>
            </a:r>
          </a:p>
          <a:p>
            <a:pPr lvl="1"/>
            <a:r>
              <a:rPr lang="en-US" dirty="0"/>
              <a:t>Output: Rules (The Model)</a:t>
            </a:r>
          </a:p>
        </p:txBody>
      </p:sp>
    </p:spTree>
    <p:extLst>
      <p:ext uri="{BB962C8B-B14F-4D97-AF65-F5344CB8AC3E}">
        <p14:creationId xmlns:p14="http://schemas.microsoft.com/office/powerpoint/2010/main" val="4268638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630FC-CD20-65C8-8D0D-4C8897F11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Machine Learning?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FC92C-52FA-F444-41CB-1B1B1BF06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Massive Data:</a:t>
            </a:r>
            <a:r>
              <a:rPr lang="en-US" dirty="0"/>
              <a:t> We generate billions of data points daily (IoT sensors, web traffic, images).</a:t>
            </a:r>
          </a:p>
          <a:p>
            <a:pPr lvl="0"/>
            <a:r>
              <a:rPr lang="en-US" b="1" dirty="0"/>
              <a:t>Hardware Power:</a:t>
            </a:r>
            <a:r>
              <a:rPr lang="en-US" dirty="0"/>
              <a:t> Modern GPUs process complex matrix calculations in seconds.</a:t>
            </a:r>
          </a:p>
          <a:p>
            <a:pPr lvl="0"/>
            <a:r>
              <a:rPr lang="en-US" b="1" dirty="0"/>
              <a:t>Accessible Frameworks:</a:t>
            </a:r>
            <a:r>
              <a:rPr lang="en-US" dirty="0"/>
              <a:t> Python libraries (scikit-learn, TensorFlow) abstracted the heavy math.</a:t>
            </a:r>
          </a:p>
          <a:p>
            <a:r>
              <a:rPr lang="en-US" dirty="0"/>
              <a:t>Why ML popular right now, not 20+ years ago?</a:t>
            </a:r>
          </a:p>
        </p:txBody>
      </p:sp>
    </p:spTree>
    <p:extLst>
      <p:ext uri="{BB962C8B-B14F-4D97-AF65-F5344CB8AC3E}">
        <p14:creationId xmlns:p14="http://schemas.microsoft.com/office/powerpoint/2010/main" val="3019369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C9C7-F49A-6150-764B-8E9CDAB91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Three Pillars of 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97A1A-8744-03EB-D7A5-0D6ED9D13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Supervised Learning</a:t>
            </a:r>
            <a:r>
              <a:rPr lang="en-US" dirty="0"/>
              <a:t> (Learning with a teacher)</a:t>
            </a:r>
          </a:p>
          <a:p>
            <a:pPr lvl="0"/>
            <a:r>
              <a:rPr lang="en-US" b="1" dirty="0"/>
              <a:t>Unsupervised Learning</a:t>
            </a:r>
            <a:r>
              <a:rPr lang="en-US" dirty="0"/>
              <a:t> (Discovering hidden patterns)</a:t>
            </a:r>
          </a:p>
          <a:p>
            <a:pPr lvl="0"/>
            <a:r>
              <a:rPr lang="en-US" b="1" dirty="0"/>
              <a:t>Reinforcement Learning</a:t>
            </a:r>
            <a:r>
              <a:rPr lang="en-US" dirty="0"/>
              <a:t> (Learning through rewards and penalties)</a:t>
            </a:r>
          </a:p>
        </p:txBody>
      </p:sp>
    </p:spTree>
    <p:extLst>
      <p:ext uri="{BB962C8B-B14F-4D97-AF65-F5344CB8AC3E}">
        <p14:creationId xmlns:p14="http://schemas.microsoft.com/office/powerpoint/2010/main" val="1045329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9EB3-FE29-F3BE-D6D9-746E98C52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E1DFC-D6D6-4CD7-8693-65988918F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Concept:</a:t>
            </a:r>
            <a:r>
              <a:rPr lang="en-US" dirty="0"/>
              <a:t> The algorithm is trained on a labeled dataset (data where the "correct answer" is already known).</a:t>
            </a:r>
          </a:p>
          <a:p>
            <a:pPr lvl="0"/>
            <a:r>
              <a:rPr lang="en-US" b="1" dirty="0"/>
              <a:t>Goal:</a:t>
            </a:r>
            <a:r>
              <a:rPr lang="en-US" dirty="0"/>
              <a:t> Predict the label for new, unseen data.</a:t>
            </a:r>
          </a:p>
          <a:p>
            <a:pPr lvl="0"/>
            <a:r>
              <a:rPr lang="en-US" b="1" dirty="0"/>
              <a:t>Tasks:</a:t>
            </a:r>
            <a:r>
              <a:rPr lang="en-US" dirty="0"/>
              <a:t> Classification (predicting a category) and Regression (predicting a number).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336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C8083-9E30-C1B3-52D3-103EB7AB2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910F5-2829-6EE3-1F1E-1A604FE7B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Scenario:</a:t>
            </a:r>
            <a:r>
              <a:rPr lang="en-US" dirty="0"/>
              <a:t> Environmental Data Analysis.</a:t>
            </a:r>
          </a:p>
          <a:p>
            <a:pPr lvl="0"/>
            <a:r>
              <a:rPr lang="en-US" b="1" dirty="0"/>
              <a:t>Context:</a:t>
            </a:r>
            <a:r>
              <a:rPr lang="en-US" dirty="0"/>
              <a:t> Monitoring a single plant growth chamber.</a:t>
            </a:r>
          </a:p>
          <a:p>
            <a:pPr lvl="0"/>
            <a:r>
              <a:rPr lang="en-US" b="1" dirty="0"/>
              <a:t>Data (Features):</a:t>
            </a:r>
            <a:r>
              <a:rPr lang="en-US" dirty="0"/>
              <a:t> Soil parameters, temperature, humidity.</a:t>
            </a:r>
          </a:p>
          <a:p>
            <a:pPr lvl="0"/>
            <a:r>
              <a:rPr lang="en-US" b="1" dirty="0"/>
              <a:t>Labels (Targets):</a:t>
            </a:r>
            <a:r>
              <a:rPr lang="en-US" dirty="0"/>
              <a:t> Plant health status (1 = Optimal, 0 = Stressed).</a:t>
            </a:r>
          </a:p>
          <a:p>
            <a:pPr lvl="0"/>
            <a:r>
              <a:rPr lang="en-US" b="1" dirty="0"/>
              <a:t>Result:</a:t>
            </a:r>
            <a:r>
              <a:rPr lang="en-US" dirty="0"/>
              <a:t> The model learns the exact soil and climate combinations that lead to stress, predicting issues before they happen.</a:t>
            </a:r>
          </a:p>
        </p:txBody>
      </p:sp>
    </p:spTree>
    <p:extLst>
      <p:ext uri="{BB962C8B-B14F-4D97-AF65-F5344CB8AC3E}">
        <p14:creationId xmlns:p14="http://schemas.microsoft.com/office/powerpoint/2010/main" val="4059417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B28B0-1506-07EF-C1DD-E08DC593A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Leaning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5067B-6968-4FFF-4CF5-8D67CE60E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Concept:</a:t>
            </a:r>
            <a:r>
              <a:rPr lang="en-US" dirty="0"/>
              <a:t> The algorithm is given data without any labels or predefined answers.</a:t>
            </a:r>
          </a:p>
          <a:p>
            <a:pPr lvl="0"/>
            <a:r>
              <a:rPr lang="en-US" b="1" dirty="0"/>
              <a:t>Goal:</a:t>
            </a:r>
            <a:r>
              <a:rPr lang="en-US" dirty="0"/>
              <a:t> Find underlying structures, groupings, or anomalies.</a:t>
            </a:r>
          </a:p>
          <a:p>
            <a:pPr lvl="0"/>
            <a:r>
              <a:rPr lang="en-US" b="1" dirty="0"/>
              <a:t>Example:</a:t>
            </a:r>
            <a:r>
              <a:rPr lang="en-US" dirty="0"/>
              <a:t> Customer segmentation in e-commerce. Grouping buyers based on behavior without knowing exactly what the groups represent beforehand.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166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8DF4C-B01B-D9F9-28F8-D3B03CF35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EE123-FA91-6A9F-81E5-CEB825215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Concept:</a:t>
            </a:r>
            <a:r>
              <a:rPr lang="en-US" dirty="0"/>
              <a:t> An agent interacts with an environment, learning through trial and error to maximize a numerical reward.</a:t>
            </a:r>
          </a:p>
          <a:p>
            <a:pPr lvl="0"/>
            <a:r>
              <a:rPr lang="en-US" b="1" dirty="0"/>
              <a:t>Example:</a:t>
            </a:r>
            <a:r>
              <a:rPr lang="en-US" dirty="0"/>
              <a:t> PC Video Games. An AI agent learns complex gameplay strategies, movement optimization, and resource management not by being told the rules, but by being rewarded for winning and penalized for losing.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498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F4407-F0DA-34FA-D660-DB147D04E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1C121-BD81-964D-F7EE-53F0C717C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Developing an ML solution is not just about writing code.</a:t>
            </a:r>
          </a:p>
          <a:p>
            <a:pPr lvl="0"/>
            <a:r>
              <a:rPr lang="en-US" b="1" dirty="0"/>
              <a:t>Step 1:</a:t>
            </a:r>
            <a:r>
              <a:rPr lang="en-US" dirty="0"/>
              <a:t> Data Collection</a:t>
            </a:r>
          </a:p>
          <a:p>
            <a:pPr lvl="0"/>
            <a:r>
              <a:rPr lang="en-US" b="1" dirty="0"/>
              <a:t>Step 2:</a:t>
            </a:r>
            <a:r>
              <a:rPr lang="en-US" dirty="0"/>
              <a:t> Data Preprocessing (Cleaning)</a:t>
            </a:r>
          </a:p>
          <a:p>
            <a:pPr lvl="0"/>
            <a:r>
              <a:rPr lang="en-US" b="1" dirty="0"/>
              <a:t>Step 3:</a:t>
            </a:r>
            <a:r>
              <a:rPr lang="en-US" dirty="0"/>
              <a:t> Model Selection &amp; Training</a:t>
            </a:r>
          </a:p>
          <a:p>
            <a:pPr lvl="0"/>
            <a:r>
              <a:rPr lang="en-US" b="1" dirty="0"/>
              <a:t>Step 4:</a:t>
            </a:r>
            <a:r>
              <a:rPr lang="en-US" dirty="0"/>
              <a:t> Evaluation &amp; Testing</a:t>
            </a:r>
          </a:p>
          <a:p>
            <a:pPr lvl="0"/>
            <a:r>
              <a:rPr lang="en-US" b="1" dirty="0"/>
              <a:t>Step 5:</a:t>
            </a:r>
            <a:r>
              <a:rPr lang="en-US" dirty="0"/>
              <a:t> Deployment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D35E1-5D39-0A40-3762-940FCD772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 &amp; Preprocessing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3A4F2-BB53-E994-D31D-884842562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Real-world data is messy.</a:t>
            </a:r>
          </a:p>
          <a:p>
            <a:pPr lvl="0"/>
            <a:r>
              <a:rPr lang="en-US" b="1" dirty="0"/>
              <a:t>Missing Values:</a:t>
            </a:r>
            <a:r>
              <a:rPr lang="en-US" dirty="0"/>
              <a:t> Sensors fail, databases crash. What do we do with empty cells?</a:t>
            </a:r>
          </a:p>
          <a:p>
            <a:pPr lvl="0"/>
            <a:r>
              <a:rPr lang="en-US" b="1" dirty="0"/>
              <a:t>Normalization:</a:t>
            </a:r>
            <a:r>
              <a:rPr lang="en-US" dirty="0"/>
              <a:t> Scaling different units (e.g., Temperature in °C vs. Light intensity in Lux) so the model treats them equally.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022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8A8F0-1542-6F59-DB09-BEC57306C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 / Test Split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EA016-4692-4DBA-6B29-6A6C50CAC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We NEVER test the model on the data it used for training.</a:t>
            </a:r>
          </a:p>
          <a:p>
            <a:pPr lvl="0"/>
            <a:r>
              <a:rPr lang="en-US" b="1" dirty="0"/>
              <a:t>Training Set (e.g., 80%):</a:t>
            </a:r>
            <a:r>
              <a:rPr lang="en-US" dirty="0"/>
              <a:t> Used by the algorithm to find patterns and rules.</a:t>
            </a:r>
          </a:p>
          <a:p>
            <a:pPr lvl="0"/>
            <a:r>
              <a:rPr lang="en-US" b="1" dirty="0"/>
              <a:t>Testing Set (e.g., 20%):</a:t>
            </a:r>
            <a:r>
              <a:rPr lang="en-US" dirty="0"/>
              <a:t> Hidden from the model during training. Used as a final exam to check performance.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020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5CA71-8147-FF33-AB2E-E5671E10E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Neural Network?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EB0DE-EA53-B478-B85B-B312FE0CD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Inspired by biological neurons.</a:t>
            </a:r>
          </a:p>
          <a:p>
            <a:pPr lvl="0"/>
            <a:r>
              <a:rPr lang="en-US" dirty="0"/>
              <a:t>Consists of interconnected layers:</a:t>
            </a:r>
          </a:p>
          <a:p>
            <a:pPr lvl="1"/>
            <a:r>
              <a:rPr lang="en-US" b="1" dirty="0"/>
              <a:t>Input Layer:</a:t>
            </a:r>
            <a:r>
              <a:rPr lang="en-US" dirty="0"/>
              <a:t> Receives the raw data.</a:t>
            </a:r>
          </a:p>
          <a:p>
            <a:pPr lvl="1"/>
            <a:r>
              <a:rPr lang="en-US" b="1" dirty="0"/>
              <a:t>Hidden Layers:</a:t>
            </a:r>
            <a:r>
              <a:rPr lang="en-US" dirty="0"/>
              <a:t> Perform the mathematical transformations.</a:t>
            </a:r>
          </a:p>
          <a:p>
            <a:pPr lvl="1"/>
            <a:r>
              <a:rPr lang="en-US" b="1" dirty="0"/>
              <a:t>Output Layer:</a:t>
            </a:r>
            <a:r>
              <a:rPr lang="en-US" dirty="0"/>
              <a:t> Delivers the final prediction.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141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0CDFF-D7FC-B190-03D9-FFDE2D377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for 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76A22-2AD9-2C0A-B4AE-3BF45EF84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We use Python because it has the best ecosystem for AI.</a:t>
            </a:r>
          </a:p>
          <a:p>
            <a:pPr lvl="0"/>
            <a:r>
              <a:rPr lang="en-US" b="1" dirty="0"/>
              <a:t>Pandas:</a:t>
            </a:r>
            <a:r>
              <a:rPr lang="en-US" dirty="0"/>
              <a:t> For data manipulation (like Excel in code).</a:t>
            </a:r>
          </a:p>
          <a:p>
            <a:pPr lvl="0"/>
            <a:r>
              <a:rPr lang="en-US" b="1" dirty="0"/>
              <a:t>NumPy:</a:t>
            </a:r>
            <a:r>
              <a:rPr lang="en-US" dirty="0"/>
              <a:t> For fast matrix math.</a:t>
            </a:r>
          </a:p>
          <a:p>
            <a:pPr lvl="0"/>
            <a:r>
              <a:rPr lang="en-US" b="1" dirty="0"/>
              <a:t>Scikit-Learn:</a:t>
            </a:r>
            <a:r>
              <a:rPr lang="en-US" dirty="0"/>
              <a:t> For classic machine learning algorithms.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797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5756A-3A71-6B09-4DD9-09E251AA6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C636A-3EF4-4C44-E8D2-AC546A6CF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import pandas as pd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# Creating a dataset from our growth chamber sensors</a:t>
            </a:r>
          </a:p>
          <a:p>
            <a:pPr marL="0" indent="0">
              <a:buNone/>
            </a:pPr>
            <a:r>
              <a:rPr lang="en-US" dirty="0"/>
              <a:t>data = {</a:t>
            </a:r>
          </a:p>
          <a:p>
            <a:pPr marL="0" indent="0">
              <a:buNone/>
            </a:pPr>
            <a:r>
              <a:rPr lang="en-US" dirty="0"/>
              <a:t>    '</a:t>
            </a:r>
            <a:r>
              <a:rPr lang="en-US" dirty="0" err="1"/>
              <a:t>Temp_C</a:t>
            </a:r>
            <a:r>
              <a:rPr lang="en-US" dirty="0"/>
              <a:t>': [21.5, 25.0, 29.5, 18.0, 24.5],</a:t>
            </a:r>
          </a:p>
          <a:p>
            <a:pPr marL="0" indent="0">
              <a:buNone/>
            </a:pPr>
            <a:r>
              <a:rPr lang="en-US" dirty="0"/>
              <a:t>    '</a:t>
            </a:r>
            <a:r>
              <a:rPr lang="en-US" dirty="0" err="1"/>
              <a:t>Soil_Moisture</a:t>
            </a:r>
            <a:r>
              <a:rPr lang="en-US" dirty="0"/>
              <a:t>': [45, 55, 20, 65, 50],</a:t>
            </a:r>
          </a:p>
          <a:p>
            <a:pPr marL="0" indent="0">
              <a:buNone/>
            </a:pPr>
            <a:r>
              <a:rPr lang="en-US" dirty="0"/>
              <a:t>    'Status': [1, 1, 0, 0, 1]  # 1: Healthy, 0: Stressed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 err="1"/>
              <a:t>df</a:t>
            </a:r>
            <a:r>
              <a:rPr lang="en-US" dirty="0"/>
              <a:t> = </a:t>
            </a:r>
            <a:r>
              <a:rPr lang="en-US" dirty="0" err="1"/>
              <a:t>pd.DataFrame</a:t>
            </a:r>
            <a:r>
              <a:rPr lang="en-US" dirty="0"/>
              <a:t>(data)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# Splitting Features (X) and Targets (y)</a:t>
            </a:r>
          </a:p>
          <a:p>
            <a:pPr marL="0" indent="0">
              <a:buNone/>
            </a:pPr>
            <a:r>
              <a:rPr lang="en-US" dirty="0"/>
              <a:t>X = </a:t>
            </a:r>
            <a:r>
              <a:rPr lang="en-US" dirty="0" err="1"/>
              <a:t>df</a:t>
            </a:r>
            <a:r>
              <a:rPr lang="en-US" dirty="0"/>
              <a:t>[['</a:t>
            </a:r>
            <a:r>
              <a:rPr lang="en-US" dirty="0" err="1"/>
              <a:t>Temp_C</a:t>
            </a:r>
            <a:r>
              <a:rPr lang="en-US" dirty="0"/>
              <a:t>', '</a:t>
            </a:r>
            <a:r>
              <a:rPr lang="en-US" dirty="0" err="1"/>
              <a:t>Soil_Moisture</a:t>
            </a:r>
            <a:r>
              <a:rPr lang="en-US" dirty="0"/>
              <a:t>']]</a:t>
            </a:r>
          </a:p>
          <a:p>
            <a:pPr marL="0" indent="0">
              <a:buNone/>
            </a:pPr>
            <a:r>
              <a:rPr lang="en-US" dirty="0"/>
              <a:t>y = </a:t>
            </a:r>
            <a:r>
              <a:rPr lang="en-US" dirty="0" err="1"/>
              <a:t>df</a:t>
            </a:r>
            <a:r>
              <a:rPr lang="en-US" dirty="0"/>
              <a:t>['Status']</a:t>
            </a:r>
          </a:p>
        </p:txBody>
      </p:sp>
    </p:spTree>
    <p:extLst>
      <p:ext uri="{BB962C8B-B14F-4D97-AF65-F5344CB8AC3E}">
        <p14:creationId xmlns:p14="http://schemas.microsoft.com/office/powerpoint/2010/main" val="3258260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183AB-79A7-47F8-F46B-1B990908A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D6BBE-A8FF-27FD-07EA-E2DBFA9FE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E7546-A108-674E-9369-8D2E07DDD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from </a:t>
            </a:r>
            <a:r>
              <a:rPr lang="en-US" dirty="0" err="1"/>
              <a:t>sklearn.tree</a:t>
            </a:r>
            <a:r>
              <a:rPr lang="en-US" dirty="0"/>
              <a:t> import </a:t>
            </a:r>
            <a:r>
              <a:rPr lang="en-US" dirty="0" err="1"/>
              <a:t>DecisionTreeClassifier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# 1. Choose the algorithm</a:t>
            </a:r>
          </a:p>
          <a:p>
            <a:pPr marL="0" indent="0">
              <a:buNone/>
            </a:pPr>
            <a:r>
              <a:rPr lang="en-US" dirty="0"/>
              <a:t>model = </a:t>
            </a:r>
            <a:r>
              <a:rPr lang="en-US" dirty="0" err="1"/>
              <a:t>DecisionTreeClassifier</a:t>
            </a:r>
            <a:r>
              <a:rPr lang="en-US" dirty="0"/>
              <a:t>()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# 2. Train the model</a:t>
            </a:r>
          </a:p>
          <a:p>
            <a:pPr marL="0" indent="0">
              <a:buNone/>
            </a:pPr>
            <a:r>
              <a:rPr lang="en-US" dirty="0" err="1"/>
              <a:t>model.fit</a:t>
            </a:r>
            <a:r>
              <a:rPr lang="en-US" dirty="0"/>
              <a:t>(X, y)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# 3. Predict new conditions (e.g., 26°C, 40% Moisture)</a:t>
            </a:r>
          </a:p>
          <a:p>
            <a:pPr marL="0" indent="0">
              <a:buNone/>
            </a:pPr>
            <a:r>
              <a:rPr lang="en-US" dirty="0"/>
              <a:t>prediction = </a:t>
            </a:r>
            <a:r>
              <a:rPr lang="en-US" dirty="0" err="1"/>
              <a:t>model.predict</a:t>
            </a:r>
            <a:r>
              <a:rPr lang="en-US" dirty="0"/>
              <a:t>([[26.0, 40]])</a:t>
            </a:r>
          </a:p>
          <a:p>
            <a:pPr marL="0" indent="0">
              <a:buNone/>
            </a:pPr>
            <a:r>
              <a:rPr lang="en-US" dirty="0"/>
              <a:t>print("Prediction:", prediction)</a:t>
            </a:r>
          </a:p>
        </p:txBody>
      </p:sp>
    </p:spTree>
    <p:extLst>
      <p:ext uri="{BB962C8B-B14F-4D97-AF65-F5344CB8AC3E}">
        <p14:creationId xmlns:p14="http://schemas.microsoft.com/office/powerpoint/2010/main" val="3564170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B676C-E960-1E14-4549-38A91B514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Biggest Enemy - Overfitting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68CF4-A33B-2068-3FDD-646C64C01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Overfitting:</a:t>
            </a:r>
            <a:r>
              <a:rPr lang="en-US" dirty="0"/>
              <a:t> The model memorizes the training data perfectly but fails completely on new, unseen data.</a:t>
            </a:r>
          </a:p>
          <a:p>
            <a:pPr lvl="0"/>
            <a:r>
              <a:rPr lang="en-US" b="1" dirty="0"/>
              <a:t>Analogy:</a:t>
            </a:r>
            <a:r>
              <a:rPr lang="en-US" dirty="0"/>
              <a:t> Memorizing the exact questions for an exam instead of understanding the subject.</a:t>
            </a:r>
          </a:p>
          <a:p>
            <a:pPr lvl="0"/>
            <a:r>
              <a:rPr lang="en-US" b="1" dirty="0"/>
              <a:t>Solution:</a:t>
            </a:r>
            <a:r>
              <a:rPr lang="en-US" dirty="0"/>
              <a:t> More data, simpler models, or regularization techniques.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382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68F3-C3F6-7062-E0BE-1569F29B8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Ethics &amp; Responsibility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395A2-A16E-517D-0886-5AF27BD01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Models are only as good as the data they are trained on.</a:t>
            </a:r>
          </a:p>
          <a:p>
            <a:pPr lvl="0"/>
            <a:r>
              <a:rPr lang="en-US" b="1" dirty="0"/>
              <a:t>Bias:</a:t>
            </a:r>
            <a:r>
              <a:rPr lang="en-US" dirty="0"/>
              <a:t> If training data is biased, the AI will make biased decisions.</a:t>
            </a:r>
          </a:p>
          <a:p>
            <a:pPr lvl="0"/>
            <a:r>
              <a:rPr lang="en-US" b="1" dirty="0"/>
              <a:t>Black Box Problem:</a:t>
            </a:r>
            <a:r>
              <a:rPr lang="en-US" dirty="0"/>
              <a:t> Complex Neural Networks can make accurate predictions, but it is often hard to explain </a:t>
            </a:r>
            <a:r>
              <a:rPr lang="en-US" i="1" dirty="0"/>
              <a:t>why</a:t>
            </a:r>
            <a:r>
              <a:rPr lang="en-US" dirty="0"/>
              <a:t> they made that decision.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956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960</Words>
  <Application>Microsoft Office PowerPoint</Application>
  <PresentationFormat>Widescreen</PresentationFormat>
  <Paragraphs>103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Times New Roman</vt:lpstr>
      <vt:lpstr>Office Theme</vt:lpstr>
      <vt:lpstr>Introduction to Neural Networks &amp; Machine Learning</vt:lpstr>
      <vt:lpstr>AI vs ML vs DL</vt:lpstr>
      <vt:lpstr>The Paradigm Shift</vt:lpstr>
      <vt:lpstr>Why Machine Learning?</vt:lpstr>
      <vt:lpstr>The Three Pillars of Machine Learning</vt:lpstr>
      <vt:lpstr>Supervised Learning</vt:lpstr>
      <vt:lpstr>Supervised Learning Example</vt:lpstr>
      <vt:lpstr>Unsupervised Leaning</vt:lpstr>
      <vt:lpstr>Reinforcement Learning</vt:lpstr>
      <vt:lpstr>Machine Learning Pipeline</vt:lpstr>
      <vt:lpstr>Data Collection &amp; Preprocessing </vt:lpstr>
      <vt:lpstr>Train / Test Split</vt:lpstr>
      <vt:lpstr>What is a Neural Network?</vt:lpstr>
      <vt:lpstr>Python for Machine Learning</vt:lpstr>
      <vt:lpstr>Example</vt:lpstr>
      <vt:lpstr>Example</vt:lpstr>
      <vt:lpstr>The Biggest Enemy - Overfitting</vt:lpstr>
      <vt:lpstr>AI Ethics &amp; Responsibility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f25e501d</dc:creator>
  <cp:lastModifiedBy>f25e501d</cp:lastModifiedBy>
  <cp:revision>3</cp:revision>
  <dcterms:created xsi:type="dcterms:W3CDTF">2026-09-10T02:32:05Z</dcterms:created>
  <dcterms:modified xsi:type="dcterms:W3CDTF">2026-09-10T04:20:04Z</dcterms:modified>
</cp:coreProperties>
</file>